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75" r:id="rId4"/>
    <p:sldId id="277" r:id="rId5"/>
    <p:sldId id="268" r:id="rId6"/>
    <p:sldId id="278" r:id="rId7"/>
    <p:sldId id="279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7D772-D31C-4A87-9107-2AFAAFD178DF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C9BC6-4587-4EDF-B96D-D905C88DF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2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D5EF0DB-71C9-4958-86FF-AF9F97B3897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25A323B-16EB-4F76-A1BE-7D1E360F0032}" type="datetimeFigureOut">
              <a:rPr lang="en-US" smtClean="0"/>
              <a:t>9/24/2018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Legal Environment of 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7543800" cy="2057400"/>
          </a:xfrm>
        </p:spPr>
        <p:txBody>
          <a:bodyPr>
            <a:noAutofit/>
          </a:bodyPr>
          <a:lstStyle/>
          <a:p>
            <a:r>
              <a:rPr lang="en-US" sz="4400" dirty="0"/>
              <a:t>Tort Law and Product Liability</a:t>
            </a:r>
          </a:p>
          <a:p>
            <a:endParaRPr lang="en-US" dirty="0"/>
          </a:p>
          <a:p>
            <a:pPr algn="r"/>
            <a:r>
              <a:rPr lang="en-US" dirty="0"/>
              <a:t>Professor Alexandria </a:t>
            </a:r>
            <a:r>
              <a:rPr lang="en-US"/>
              <a:t>Zylstra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of Tort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305800" cy="525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Tort liability is a significant risk for business owners.  </a:t>
            </a:r>
            <a:endParaRPr lang="en-US" sz="3200" dirty="0"/>
          </a:p>
          <a:p>
            <a:pPr lvl="1">
              <a:lnSpc>
                <a:spcPct val="90000"/>
              </a:lnSpc>
            </a:pPr>
            <a:r>
              <a:rPr lang="en-US" sz="3200" dirty="0"/>
              <a:t>Definition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Purpose of Tort Law</a:t>
            </a:r>
          </a:p>
          <a:p>
            <a:pPr>
              <a:lnSpc>
                <a:spcPct val="90000"/>
              </a:lnSpc>
            </a:pPr>
            <a:endParaRPr lang="en-US" sz="3400" dirty="0"/>
          </a:p>
          <a:p>
            <a:pPr>
              <a:lnSpc>
                <a:spcPct val="90000"/>
              </a:lnSpc>
            </a:pPr>
            <a:r>
              <a:rPr lang="en-US" sz="3400" dirty="0"/>
              <a:t>Damages Available in Tort Actions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Compensatory: reimburse plaintiff for actual losses.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Punitive: punish the wrongdoer when defendant’s actions were more than negligent</a:t>
            </a:r>
          </a:p>
          <a:p>
            <a:pPr lvl="1">
              <a:lnSpc>
                <a:spcPct val="90000"/>
              </a:lnSpc>
            </a:pPr>
            <a:r>
              <a:rPr lang="en-US" sz="3400" dirty="0"/>
              <a:t>Criticism</a:t>
            </a:r>
            <a:endParaRPr lang="en-US" sz="32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/>
              <a:t>Classification of Torts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Intentional Torts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Unintentional Torts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2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382000" cy="1143000"/>
          </a:xfrm>
        </p:spPr>
        <p:txBody>
          <a:bodyPr/>
          <a:lstStyle/>
          <a:p>
            <a:r>
              <a:rPr lang="en-US" dirty="0"/>
              <a:t>Intentional Torts Against Persons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305800" cy="5486400"/>
          </a:xfrm>
        </p:spPr>
        <p:txBody>
          <a:bodyPr>
            <a:normAutofit/>
          </a:bodyPr>
          <a:lstStyle/>
          <a:p>
            <a:r>
              <a:rPr lang="en-US" sz="2400" dirty="0"/>
              <a:t>Wrongdoer (</a:t>
            </a:r>
            <a:r>
              <a:rPr lang="en-US" sz="2400" dirty="0" err="1"/>
              <a:t>tortfeasor</a:t>
            </a:r>
            <a:r>
              <a:rPr lang="en-US" sz="2400" dirty="0"/>
              <a:t>) intends to commit an act that causes harm to another, meaning:</a:t>
            </a:r>
          </a:p>
          <a:p>
            <a:pPr lvl="1"/>
            <a:r>
              <a:rPr lang="en-US" sz="2400" dirty="0"/>
              <a:t>S/He intends the harm that results; </a:t>
            </a:r>
            <a:r>
              <a:rPr lang="en-US" sz="2400" u="sng" dirty="0"/>
              <a:t>or</a:t>
            </a:r>
          </a:p>
          <a:p>
            <a:pPr lvl="1"/>
            <a:r>
              <a:rPr lang="en-US" sz="2400" dirty="0"/>
              <a:t>S/He knew with substantial certainty that certain consequences would result.</a:t>
            </a:r>
          </a:p>
          <a:p>
            <a:pPr marL="457200" lvl="1" indent="0" algn="r">
              <a:buNone/>
            </a:pPr>
            <a:r>
              <a:rPr lang="en-US" sz="1400" dirty="0"/>
              <a:t>(Miller and Cross, p 120)</a:t>
            </a:r>
          </a:p>
          <a:p>
            <a:r>
              <a:rPr lang="en-US" altLang="en-US" sz="2400" dirty="0"/>
              <a:t>Examples:</a:t>
            </a:r>
          </a:p>
          <a:p>
            <a:pPr lvl="1">
              <a:spcBef>
                <a:spcPct val="0"/>
              </a:spcBef>
            </a:pPr>
            <a:r>
              <a:rPr lang="en-US" altLang="en-US" sz="2400" dirty="0"/>
              <a:t>Fraudulent Misrepresentation</a:t>
            </a:r>
          </a:p>
          <a:p>
            <a:pPr lvl="2">
              <a:spcBef>
                <a:spcPct val="0"/>
              </a:spcBef>
            </a:pPr>
            <a:r>
              <a:rPr lang="en-US" altLang="en-US" sz="2200" dirty="0"/>
              <a:t>Elements</a:t>
            </a:r>
          </a:p>
          <a:p>
            <a:pPr lvl="1"/>
            <a:r>
              <a:rPr lang="en-US" altLang="en-US" sz="2400" dirty="0"/>
              <a:t>Defamation: publication of a false statement of fact that damages an individual’s (or business’s) reputation</a:t>
            </a:r>
          </a:p>
          <a:p>
            <a:pPr lvl="1"/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66449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924800" cy="868362"/>
          </a:xfrm>
        </p:spPr>
        <p:txBody>
          <a:bodyPr/>
          <a:lstStyle/>
          <a:p>
            <a:r>
              <a:rPr lang="en-US" dirty="0"/>
              <a:t>Unintentional Torts: Negligence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8362"/>
            <a:ext cx="8458200" cy="629443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Definition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68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Duty</a:t>
            </a:r>
            <a:r>
              <a:rPr lang="en-US" sz="6800" dirty="0"/>
              <a:t> of Care and </a:t>
            </a:r>
            <a:r>
              <a:rPr lang="en-US" sz="6800" b="1" dirty="0"/>
              <a:t>Breach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Duty: Obligation to protect others from foreseeable risks of harm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6600" dirty="0"/>
              <a:t>Duty of Landowners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6600" dirty="0"/>
              <a:t>Duty of Professionals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Breach: failure to exercise reasonable care in one’s duty</a:t>
            </a:r>
          </a:p>
          <a:p>
            <a:pPr marL="41148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6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Causation</a:t>
            </a:r>
            <a:endParaRPr lang="en-US" sz="68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Plaintiff must show defendant caused plaintiff’s injury, which requires: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Causation in Fact</a:t>
            </a:r>
            <a:r>
              <a:rPr lang="en-US" sz="6800" dirty="0"/>
              <a:t>: injury occurred BECAUSE OF Defendant’s act  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and </a:t>
            </a:r>
            <a:r>
              <a:rPr lang="en-US" sz="6800" b="1" dirty="0"/>
              <a:t>Proximate Cause:  </a:t>
            </a:r>
            <a:r>
              <a:rPr lang="en-US" sz="6800" dirty="0"/>
              <a:t>foreseeability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68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Injury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6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/>
              <a:t>Defenses</a:t>
            </a:r>
            <a:r>
              <a:rPr lang="en-US" sz="6800" dirty="0"/>
              <a:t> to Negligence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Assumption of Risk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Superseding or Intervening Cause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6800" dirty="0"/>
              <a:t>Contributory or Comparative Negligence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375955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153400" cy="1143000"/>
          </a:xfrm>
        </p:spPr>
        <p:txBody>
          <a:bodyPr/>
          <a:lstStyle/>
          <a:p>
            <a:r>
              <a:rPr lang="en-US" sz="4400" dirty="0"/>
              <a:t>Unintentional Torts: Strict 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Liability without fault</a:t>
            </a:r>
            <a:endParaRPr lang="en-US" sz="2400" i="1" u="sng" dirty="0"/>
          </a:p>
          <a:p>
            <a:pPr marL="114300" indent="0">
              <a:buNone/>
            </a:pPr>
            <a:endParaRPr lang="en-US" sz="2400" i="1" u="sng" dirty="0"/>
          </a:p>
          <a:p>
            <a:r>
              <a:rPr lang="en-US" sz="2400" dirty="0"/>
              <a:t>Example: Abnormally Dangerous Activities</a:t>
            </a:r>
          </a:p>
          <a:p>
            <a:pPr marL="411480" lvl="1" indent="0">
              <a:buNone/>
            </a:pPr>
            <a:r>
              <a:rPr lang="en-US" sz="2400" dirty="0"/>
              <a:t>serious risk of harm to persons or property that cannot be guarded against by exercise of reasonable care</a:t>
            </a:r>
          </a:p>
          <a:p>
            <a:pPr marL="411480" lvl="1" indent="0">
              <a:buNone/>
            </a:pPr>
            <a:endParaRPr lang="en-US" sz="2400" dirty="0"/>
          </a:p>
          <a:p>
            <a:r>
              <a:rPr lang="en-US" sz="2400" dirty="0"/>
              <a:t>Other Applications of Strict Liability.</a:t>
            </a:r>
          </a:p>
          <a:p>
            <a:pPr lvl="1"/>
            <a:r>
              <a:rPr lang="en-US" sz="2400" dirty="0"/>
              <a:t>Product Liability (Ch. 12): Those who sell, make, or lease goods can be held for harm goods do to consumer, user or bystander. </a:t>
            </a:r>
          </a:p>
          <a:p>
            <a:pPr marL="411480" lvl="1" indent="0" algn="r">
              <a:buNone/>
            </a:pPr>
            <a:r>
              <a:rPr lang="en-US" sz="1400" dirty="0"/>
              <a:t>(Miller and Cross, p 340)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62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Liability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382000" cy="5486400"/>
          </a:xfrm>
        </p:spPr>
        <p:txBody>
          <a:bodyPr>
            <a:noAutofit/>
          </a:bodyPr>
          <a:lstStyle/>
          <a:p>
            <a:r>
              <a:rPr lang="en-US" sz="2600" dirty="0"/>
              <a:t>Liability can be based on: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Negligence</a:t>
            </a:r>
            <a:r>
              <a:rPr lang="en-US" sz="2400" dirty="0"/>
              <a:t>: if manufacturer makes an unsafe product, they can be held liable for failing to take due care in: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design, production, assembly, testing, effective warnings, and inspection/recall.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Torts: Design defect and Inadequate warning</a:t>
            </a:r>
          </a:p>
          <a:p>
            <a:pPr marL="411480" lvl="1" indent="0">
              <a:buNone/>
            </a:pP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b="1" dirty="0"/>
              <a:t>Strict Liability</a:t>
            </a:r>
            <a:r>
              <a:rPr lang="en-US" sz="2400" dirty="0"/>
              <a:t>: holds companies liable for </a:t>
            </a:r>
            <a:r>
              <a:rPr lang="en-US" sz="2400" i="1" dirty="0"/>
              <a:t>results</a:t>
            </a:r>
            <a:r>
              <a:rPr lang="en-US" sz="2400" dirty="0"/>
              <a:t> of acts, regardless of their intentions or exercise of reasonable care.  </a:t>
            </a:r>
            <a:endParaRPr lang="en-US" sz="2400" dirty="0">
              <a:sym typeface="Wingdings" pitchFamily="2" charset="2"/>
            </a:endParaRPr>
          </a:p>
          <a:p>
            <a:pPr lvl="2"/>
            <a:r>
              <a:rPr lang="en-US" sz="2400" dirty="0"/>
              <a:t>Public Policy </a:t>
            </a:r>
          </a:p>
          <a:p>
            <a:pPr lvl="2"/>
            <a:r>
              <a:rPr lang="en-US" sz="2400" dirty="0"/>
              <a:t>Tort: Manufacturing defect</a:t>
            </a:r>
          </a:p>
          <a:p>
            <a:pPr marL="41148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24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1143000"/>
          </a:xfrm>
        </p:spPr>
        <p:txBody>
          <a:bodyPr/>
          <a:lstStyle/>
          <a:p>
            <a:r>
              <a:rPr lang="en-US" dirty="0"/>
              <a:t>Three Types of Product 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458200" cy="5486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3100" b="1" dirty="0"/>
              <a:t>Manufacturing Defects </a:t>
            </a:r>
            <a:r>
              <a:rPr lang="en-US" sz="3100" dirty="0"/>
              <a:t>(strict liability)</a:t>
            </a:r>
          </a:p>
          <a:p>
            <a:pPr lvl="1"/>
            <a:r>
              <a:rPr lang="en-US" sz="2400" u="sng" dirty="0"/>
              <a:t>Elements P must prove to win:</a:t>
            </a:r>
          </a:p>
          <a:p>
            <a:pPr lvl="2"/>
            <a:r>
              <a:rPr lang="en-US" sz="2200" dirty="0"/>
              <a:t>Product defective when sold</a:t>
            </a:r>
          </a:p>
          <a:p>
            <a:pPr lvl="2"/>
            <a:r>
              <a:rPr lang="en-US" sz="2200" dirty="0"/>
              <a:t>Defendant in business of selling the product </a:t>
            </a:r>
          </a:p>
          <a:p>
            <a:pPr lvl="2"/>
            <a:r>
              <a:rPr lang="en-US" sz="2200" dirty="0"/>
              <a:t>unreasonably dangerous product  </a:t>
            </a:r>
          </a:p>
          <a:p>
            <a:pPr lvl="2"/>
            <a:r>
              <a:rPr lang="en-US" sz="2200" dirty="0"/>
              <a:t>injury</a:t>
            </a:r>
          </a:p>
          <a:p>
            <a:pPr lvl="2"/>
            <a:r>
              <a:rPr lang="en-US" sz="2200" dirty="0"/>
              <a:t>proximate cause </a:t>
            </a:r>
          </a:p>
          <a:p>
            <a:pPr lvl="2"/>
            <a:r>
              <a:rPr lang="en-US" sz="2200" dirty="0"/>
              <a:t>substantially same condition.</a:t>
            </a:r>
          </a:p>
          <a:p>
            <a:pPr lvl="2"/>
            <a:r>
              <a:rPr lang="en-US" sz="2200" u="sng" dirty="0"/>
              <a:t>Note: Liability attaches to EVERYONE in manufacturing chain (manufacturer, distributor, seller)</a:t>
            </a:r>
          </a:p>
          <a:p>
            <a:pPr marL="114300" indent="0" algn="r">
              <a:lnSpc>
                <a:spcPct val="110000"/>
              </a:lnSpc>
              <a:buNone/>
            </a:pPr>
            <a:r>
              <a:rPr lang="en-US" sz="1500" dirty="0"/>
              <a:t>(Miller and Cross, p 341)</a:t>
            </a:r>
          </a:p>
          <a:p>
            <a:r>
              <a:rPr lang="en-US" sz="3100" b="1" dirty="0"/>
              <a:t>Design Defects </a:t>
            </a:r>
            <a:r>
              <a:rPr lang="en-US" sz="3100" dirty="0"/>
              <a:t>(negligence, plus P must show D failed to adopt reasonable, safer, alternative)</a:t>
            </a:r>
            <a:endParaRPr lang="en-US" sz="3100" b="1" dirty="0"/>
          </a:p>
          <a:p>
            <a:r>
              <a:rPr lang="en-US" sz="3100" b="1" dirty="0"/>
              <a:t>Inadequate Warnings </a:t>
            </a:r>
            <a:r>
              <a:rPr lang="en-US" sz="3100" dirty="0"/>
              <a:t>(negligence) </a:t>
            </a:r>
          </a:p>
          <a:p>
            <a:pPr lvl="1"/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22407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1143000"/>
          </a:xfrm>
        </p:spPr>
        <p:txBody>
          <a:bodyPr/>
          <a:lstStyle/>
          <a:p>
            <a:r>
              <a:rPr lang="en-US" dirty="0"/>
              <a:t>Defenses to Product 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305800" cy="5638800"/>
          </a:xfrm>
        </p:spPr>
        <p:txBody>
          <a:bodyPr>
            <a:normAutofit/>
          </a:bodyPr>
          <a:lstStyle/>
          <a:p>
            <a:pPr marL="411480" lvl="1" indent="0">
              <a:buNone/>
            </a:pPr>
            <a:endParaRPr lang="en-US" sz="2900" dirty="0"/>
          </a:p>
          <a:p>
            <a:pPr>
              <a:lnSpc>
                <a:spcPct val="90000"/>
              </a:lnSpc>
            </a:pPr>
            <a:r>
              <a:rPr lang="en-US" sz="3200" dirty="0"/>
              <a:t>Assumption of Risk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Unforeseeable Product Misuse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Comparative Negligence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Commonly Known Dangers</a:t>
            </a:r>
          </a:p>
        </p:txBody>
      </p:sp>
    </p:spTree>
    <p:extLst>
      <p:ext uri="{BB962C8B-B14F-4D97-AF65-F5344CB8AC3E}">
        <p14:creationId xmlns:p14="http://schemas.microsoft.com/office/powerpoint/2010/main" val="45792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1378</TotalTime>
  <Words>476</Words>
  <Application>Microsoft Office PowerPoint</Application>
  <PresentationFormat>On-screen Show (4:3)</PresentationFormat>
  <Paragraphs>83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Wingdings</vt:lpstr>
      <vt:lpstr>Adjacency</vt:lpstr>
      <vt:lpstr>Legal Environment of Business</vt:lpstr>
      <vt:lpstr>Basis of Tort Law</vt:lpstr>
      <vt:lpstr>Intentional Torts Against Persons</vt:lpstr>
      <vt:lpstr>Unintentional Torts: Negligence</vt:lpstr>
      <vt:lpstr>Unintentional Torts: Strict Liability</vt:lpstr>
      <vt:lpstr>Product Liability Theories</vt:lpstr>
      <vt:lpstr>Three Types of Product Liability</vt:lpstr>
      <vt:lpstr>Defenses to Product Liability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Environment of Business</dc:title>
  <dc:creator>Andria</dc:creator>
  <cp:lastModifiedBy>Acer</cp:lastModifiedBy>
  <cp:revision>58</cp:revision>
  <dcterms:created xsi:type="dcterms:W3CDTF">2014-08-29T22:50:52Z</dcterms:created>
  <dcterms:modified xsi:type="dcterms:W3CDTF">2018-09-24T14:57:51Z</dcterms:modified>
</cp:coreProperties>
</file>